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3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70" r:id="rId9"/>
    <p:sldId id="262" r:id="rId10"/>
    <p:sldId id="263" r:id="rId11"/>
    <p:sldId id="264" r:id="rId12"/>
    <p:sldId id="265" r:id="rId13"/>
    <p:sldId id="271" r:id="rId14"/>
    <p:sldId id="272" r:id="rId15"/>
    <p:sldId id="269" r:id="rId16"/>
    <p:sldId id="273" r:id="rId17"/>
    <p:sldId id="27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jpeg"  /><Relationship Id="rId3" Type="http://schemas.openxmlformats.org/officeDocument/2006/relationships/image" Target="../media/image6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youtube.com/watch?v=uJeNnw1Bz74" TargetMode="External" /><Relationship Id="rId3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youtube.com/watch?v=kIl3cVeDnYo&amp;amp;t=68s" TargetMode="External" /><Relationship Id="rId3" Type="http://schemas.openxmlformats.org/officeDocument/2006/relationships/image" Target="../media/image9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youtube.com/watch?v=0MQ6ciVd2kw" TargetMode="External" /><Relationship Id="rId3" Type="http://schemas.openxmlformats.org/officeDocument/2006/relationships/image" Target="../media/image10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.gif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489604" y="1739329"/>
            <a:ext cx="11212792" cy="1001965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6000">
                <a:solidFill>
                  <a:schemeClr val="lt1"/>
                </a:solidFill>
                <a:latin typeface="Sylfaen"/>
              </a:rPr>
              <a:t>IPD Phase 1 presentation</a:t>
            </a:r>
            <a:endParaRPr lang="en-US" altLang="ko-KR" sz="6000">
              <a:solidFill>
                <a:schemeClr val="lt1"/>
              </a:solidFill>
              <a:latin typeface="Sylfaen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1958418" y="3621318"/>
            <a:ext cx="8275164" cy="57470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3200">
                <a:solidFill>
                  <a:schemeClr val="lt1"/>
                </a:solidFill>
                <a:latin typeface="Sylfaen"/>
              </a:rPr>
              <a:t>Yung Kim</a:t>
            </a:r>
            <a:endParaRPr lang="en-US" altLang="ko-KR" sz="3200">
              <a:solidFill>
                <a:schemeClr val="lt1"/>
              </a:solidFill>
              <a:latin typeface="Sylfae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0" y="0"/>
            <a:ext cx="12192000" cy="1101869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154016" y="146511"/>
            <a:ext cx="8275164" cy="8231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800">
                <a:solidFill>
                  <a:srgbClr val="404040"/>
                </a:solidFill>
                <a:latin typeface="Sylfaen"/>
              </a:rPr>
              <a:t>3. Main Concept </a:t>
            </a:r>
            <a:r>
              <a:rPr lang="en-US" altLang="ko-KR" sz="4800">
                <a:solidFill>
                  <a:schemeClr val="lt1"/>
                </a:solidFill>
                <a:latin typeface="Sylfaen"/>
              </a:rPr>
              <a:t> </a:t>
            </a:r>
            <a:endParaRPr lang="en-US" altLang="ko-KR" sz="4800">
              <a:solidFill>
                <a:schemeClr val="lt1"/>
              </a:solidFill>
              <a:latin typeface="Sylfaen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1760" y="1159019"/>
            <a:ext cx="10151513" cy="553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0" y="0"/>
            <a:ext cx="12192000" cy="1101869"/>
          </a:xfrm>
          <a:prstGeom prst="rect">
            <a:avLst/>
          </a:prstGeom>
          <a:solidFill>
            <a:srgbClr val="858585"/>
          </a:solidFill>
          <a:ln>
            <a:noFill/>
          </a:ln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154016" y="146511"/>
            <a:ext cx="8275164" cy="8231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800">
                <a:solidFill>
                  <a:srgbClr val="404040"/>
                </a:solidFill>
                <a:latin typeface="Sylfaen"/>
              </a:rPr>
              <a:t>4. Product Design </a:t>
            </a:r>
            <a:r>
              <a:rPr lang="en-US" altLang="ko-KR" sz="4800">
                <a:solidFill>
                  <a:schemeClr val="lt1"/>
                </a:solidFill>
                <a:latin typeface="Sylfaen"/>
              </a:rPr>
              <a:t> </a:t>
            </a:r>
            <a:endParaRPr lang="en-US" altLang="ko-KR" sz="4800">
              <a:solidFill>
                <a:schemeClr val="lt1"/>
              </a:solidFill>
              <a:latin typeface="Sylfaen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7330" y="1159019"/>
            <a:ext cx="10027611" cy="5640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0" y="0"/>
            <a:ext cx="12192000" cy="1101869"/>
          </a:xfrm>
          <a:prstGeom prst="rect">
            <a:avLst/>
          </a:prstGeom>
          <a:solidFill>
            <a:srgbClr val="858585"/>
          </a:solidFill>
          <a:ln>
            <a:noFill/>
          </a:ln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154016" y="146511"/>
            <a:ext cx="8275164" cy="8231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800">
                <a:solidFill>
                  <a:srgbClr val="404040"/>
                </a:solidFill>
                <a:latin typeface="Sylfaen"/>
              </a:rPr>
              <a:t>4. Product Design </a:t>
            </a:r>
            <a:r>
              <a:rPr lang="en-US" altLang="ko-KR" sz="4800">
                <a:solidFill>
                  <a:schemeClr val="lt1"/>
                </a:solidFill>
                <a:latin typeface="Sylfaen"/>
              </a:rPr>
              <a:t> </a:t>
            </a:r>
            <a:endParaRPr lang="en-US" altLang="ko-KR" sz="4800">
              <a:solidFill>
                <a:schemeClr val="lt1"/>
              </a:solidFill>
              <a:latin typeface="Sylfaen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7330" y="1223854"/>
            <a:ext cx="9810749" cy="551854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0" y="0"/>
            <a:ext cx="12192000" cy="1101869"/>
          </a:xfrm>
          <a:prstGeom prst="rect">
            <a:avLst/>
          </a:prstGeom>
          <a:solidFill>
            <a:srgbClr val="858585"/>
          </a:solidFill>
          <a:ln>
            <a:noFill/>
          </a:ln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154016" y="146511"/>
            <a:ext cx="8275164" cy="8231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800">
                <a:solidFill>
                  <a:srgbClr val="404040"/>
                </a:solidFill>
                <a:latin typeface="Sylfaen"/>
              </a:rPr>
              <a:t>4. Product Design </a:t>
            </a:r>
            <a:r>
              <a:rPr lang="en-US" altLang="ko-KR" sz="4800">
                <a:solidFill>
                  <a:schemeClr val="lt1"/>
                </a:solidFill>
                <a:latin typeface="Sylfaen"/>
              </a:rPr>
              <a:t> </a:t>
            </a:r>
            <a:endParaRPr lang="en-US" altLang="ko-KR" sz="4800">
              <a:solidFill>
                <a:schemeClr val="lt1"/>
              </a:solidFill>
              <a:latin typeface="Sylfaen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7330" y="1223854"/>
            <a:ext cx="9810749" cy="55185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0" y="0"/>
            <a:ext cx="12192000" cy="1101869"/>
          </a:xfrm>
          <a:prstGeom prst="rect">
            <a:avLst/>
          </a:prstGeom>
          <a:solidFill>
            <a:srgbClr val="858585"/>
          </a:solidFill>
          <a:ln>
            <a:noFill/>
          </a:ln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154016" y="146511"/>
            <a:ext cx="8275164" cy="8231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800">
                <a:solidFill>
                  <a:srgbClr val="404040"/>
                </a:solidFill>
                <a:latin typeface="Sylfaen"/>
              </a:rPr>
              <a:t>5. Early Prototype </a:t>
            </a:r>
            <a:r>
              <a:rPr lang="en-US" altLang="ko-KR" sz="4800">
                <a:solidFill>
                  <a:schemeClr val="lt1"/>
                </a:solidFill>
                <a:latin typeface="Sylfaen"/>
              </a:rPr>
              <a:t> </a:t>
            </a:r>
            <a:endParaRPr lang="en-US" altLang="ko-KR" sz="4800">
              <a:solidFill>
                <a:schemeClr val="lt1"/>
              </a:solidFill>
              <a:latin typeface="Sylfaen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9532576" y="1571575"/>
            <a:ext cx="2067358" cy="22746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chemeClr val="lt1"/>
                </a:solidFill>
                <a:latin typeface="Sylfaen"/>
                <a:cs typeface="Calibri Light"/>
              </a:rPr>
              <a:t>because I haven’t</a:t>
            </a:r>
            <a:endParaRPr lang="en-US" altLang="ko-KR">
              <a:solidFill>
                <a:schemeClr val="lt1"/>
              </a:solidFill>
              <a:latin typeface="Sylfaen"/>
              <a:cs typeface="Calibri Light"/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  <a:latin typeface="Sylfaen"/>
                <a:cs typeface="Calibri Light"/>
              </a:rPr>
              <a:t>able to implement</a:t>
            </a:r>
            <a:endParaRPr lang="en-US" altLang="ko-KR">
              <a:solidFill>
                <a:schemeClr val="lt1"/>
              </a:solidFill>
              <a:latin typeface="Sylfaen"/>
              <a:cs typeface="Calibri Light"/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  <a:latin typeface="Sylfaen"/>
                <a:cs typeface="Calibri Light"/>
              </a:rPr>
              <a:t>a realtime looping</a:t>
            </a:r>
            <a:endParaRPr lang="en-US" altLang="ko-KR">
              <a:solidFill>
                <a:schemeClr val="lt1"/>
              </a:solidFill>
              <a:latin typeface="Sylfaen"/>
              <a:cs typeface="Calibri Light"/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  <a:latin typeface="Sylfaen"/>
                <a:cs typeface="Calibri Light"/>
              </a:rPr>
              <a:t>this time, I will</a:t>
            </a:r>
            <a:endParaRPr lang="en-US" altLang="ko-KR">
              <a:solidFill>
                <a:schemeClr val="lt1"/>
              </a:solidFill>
              <a:latin typeface="Sylfaen"/>
              <a:cs typeface="Calibri Light"/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  <a:latin typeface="Sylfaen"/>
                <a:cs typeface="Calibri Light"/>
              </a:rPr>
              <a:t>propose only applying sample editting and</a:t>
            </a:r>
            <a:endParaRPr lang="en-US" altLang="ko-KR">
              <a:solidFill>
                <a:schemeClr val="lt1"/>
              </a:solidFill>
              <a:latin typeface="Sylfaen"/>
              <a:cs typeface="Calibri Light"/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  <a:latin typeface="Sylfaen"/>
                <a:cs typeface="Calibri Light"/>
              </a:rPr>
              <a:t>effects on chunk</a:t>
            </a:r>
            <a:endParaRPr lang="en-US" altLang="ko-KR">
              <a:solidFill>
                <a:schemeClr val="lt1"/>
              </a:solidFill>
              <a:latin typeface="Sylfaen"/>
              <a:cs typeface="Calibri Light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1166" y="1373016"/>
            <a:ext cx="9258530" cy="52061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0" y="0"/>
            <a:ext cx="12192000" cy="1101869"/>
          </a:xfrm>
          <a:prstGeom prst="rect">
            <a:avLst/>
          </a:prstGeom>
          <a:solidFill>
            <a:srgbClr val="858585"/>
          </a:solidFill>
          <a:ln>
            <a:noFill/>
          </a:ln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154016" y="146511"/>
            <a:ext cx="8275164" cy="8231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800">
                <a:solidFill>
                  <a:srgbClr val="404040"/>
                </a:solidFill>
                <a:latin typeface="Sylfaen"/>
              </a:rPr>
              <a:t>6.</a:t>
            </a:r>
            <a:r>
              <a:rPr lang="ko-KR" altLang="en-US" sz="4800">
                <a:solidFill>
                  <a:srgbClr val="404040"/>
                </a:solidFill>
                <a:latin typeface="Sylfaen"/>
              </a:rPr>
              <a:t> </a:t>
            </a:r>
            <a:r>
              <a:rPr lang="en-US" altLang="ko-KR" sz="4800">
                <a:solidFill>
                  <a:srgbClr val="404040"/>
                </a:solidFill>
                <a:latin typeface="Sylfaen"/>
              </a:rPr>
              <a:t>Next Step</a:t>
            </a:r>
            <a:r>
              <a:rPr lang="en-US" altLang="ko-KR" sz="4800">
                <a:solidFill>
                  <a:schemeClr val="lt1"/>
                </a:solidFill>
                <a:latin typeface="Sylfaen"/>
              </a:rPr>
              <a:t> </a:t>
            </a:r>
            <a:endParaRPr lang="en-US" altLang="ko-KR" sz="4800">
              <a:solidFill>
                <a:schemeClr val="lt1"/>
              </a:solidFill>
              <a:latin typeface="Sylfaen"/>
            </a:endParaRPr>
          </a:p>
        </p:txBody>
      </p:sp>
      <p:sp>
        <p:nvSpPr>
          <p:cNvPr id="10" name=""/>
          <p:cNvSpPr/>
          <p:nvPr/>
        </p:nvSpPr>
        <p:spPr>
          <a:xfrm>
            <a:off x="1203614" y="1780266"/>
            <a:ext cx="9784773" cy="1614530"/>
          </a:xfrm>
          <a:prstGeom prst="snip2DiagRect">
            <a:avLst>
              <a:gd name="adj1" fmla="val 0"/>
              <a:gd name="adj2" fmla="val 35034"/>
            </a:avLst>
          </a:prstGeom>
          <a:solidFill>
            <a:srgbClr val="404040"/>
          </a:solidFill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>
                <a:latin typeface="Sylfaen"/>
              </a:rPr>
              <a:t>1. Replacing the arduino board to Raspberry Pi</a:t>
            </a:r>
            <a:endParaRPr lang="en-US" altLang="ko-KR" sz="2800">
              <a:latin typeface="Sylfaen"/>
            </a:endParaRPr>
          </a:p>
        </p:txBody>
      </p:sp>
      <p:sp>
        <p:nvSpPr>
          <p:cNvPr id="12" name=""/>
          <p:cNvSpPr/>
          <p:nvPr/>
        </p:nvSpPr>
        <p:spPr>
          <a:xfrm>
            <a:off x="1203613" y="3135414"/>
            <a:ext cx="9784773" cy="1614530"/>
          </a:xfrm>
          <a:prstGeom prst="snip2DiagRect">
            <a:avLst>
              <a:gd name="adj1" fmla="val 0"/>
              <a:gd name="adj2" fmla="val 35034"/>
            </a:avLst>
          </a:prstGeom>
          <a:solidFill>
            <a:srgbClr val="404040"/>
          </a:solidFill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>
                <a:latin typeface="Sylfaen"/>
              </a:rPr>
              <a:t>2. Figuring out the way to edit the loop in realtime</a:t>
            </a:r>
            <a:endParaRPr lang="en-US" altLang="ko-KR" sz="2800">
              <a:latin typeface="Sylfaen"/>
            </a:endParaRPr>
          </a:p>
        </p:txBody>
      </p:sp>
      <p:sp>
        <p:nvSpPr>
          <p:cNvPr id="13" name=""/>
          <p:cNvSpPr/>
          <p:nvPr/>
        </p:nvSpPr>
        <p:spPr>
          <a:xfrm>
            <a:off x="1203614" y="4494026"/>
            <a:ext cx="9784773" cy="1614530"/>
          </a:xfrm>
          <a:prstGeom prst="snip2DiagRect">
            <a:avLst>
              <a:gd name="adj1" fmla="val 0"/>
              <a:gd name="adj2" fmla="val 35034"/>
            </a:avLst>
          </a:prstGeom>
          <a:solidFill>
            <a:srgbClr val="404040"/>
          </a:solidFill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>
                <a:latin typeface="Sylfaen"/>
              </a:rPr>
              <a:t>3. Algorithm of implementing Tape Effect</a:t>
            </a:r>
            <a:endParaRPr lang="en-US" altLang="ko-KR" sz="2800">
              <a:latin typeface="Sylfae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489604" y="1739329"/>
            <a:ext cx="11212792" cy="1001965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6000">
                <a:solidFill>
                  <a:schemeClr val="lt1"/>
                </a:solidFill>
                <a:latin typeface="Sylfaen"/>
              </a:rPr>
              <a:t>Thank You!</a:t>
            </a:r>
            <a:endParaRPr lang="en-US" altLang="ko-KR" sz="6000">
              <a:solidFill>
                <a:schemeClr val="lt1"/>
              </a:solidFill>
              <a:latin typeface="Sylfaen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1958418" y="3621318"/>
            <a:ext cx="8275164" cy="57470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3200">
                <a:solidFill>
                  <a:schemeClr val="lt1"/>
                </a:solidFill>
                <a:latin typeface="Sylfaen"/>
              </a:rPr>
              <a:t>Any questions?</a:t>
            </a:r>
            <a:endParaRPr lang="en-US" altLang="ko-KR" sz="3200">
              <a:solidFill>
                <a:schemeClr val="lt1"/>
              </a:solidFill>
              <a:latin typeface="Sylfae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0" y="0"/>
            <a:ext cx="12192000" cy="1101869"/>
          </a:xfrm>
          <a:prstGeom prst="rect">
            <a:avLst/>
          </a:prstGeom>
          <a:solidFill>
            <a:srgbClr val="858585"/>
          </a:solidFill>
          <a:ln>
            <a:noFill/>
          </a:ln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154016" y="146511"/>
            <a:ext cx="8275164" cy="8231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800">
                <a:solidFill>
                  <a:srgbClr val="404040"/>
                </a:solidFill>
                <a:latin typeface="Sylfaen"/>
              </a:rPr>
              <a:t>1. Base of Idea </a:t>
            </a:r>
            <a:r>
              <a:rPr lang="en-US" altLang="ko-KR" sz="4800">
                <a:solidFill>
                  <a:schemeClr val="lt1"/>
                </a:solidFill>
                <a:latin typeface="Sylfaen"/>
              </a:rPr>
              <a:t> </a:t>
            </a:r>
            <a:endParaRPr lang="en-US" altLang="ko-KR" sz="4800">
              <a:solidFill>
                <a:schemeClr val="lt1"/>
              </a:solidFill>
              <a:latin typeface="Sylfaen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134966" y="1243445"/>
            <a:ext cx="8166288" cy="4501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>
                <a:solidFill>
                  <a:srgbClr val="ffffff"/>
                </a:solidFill>
                <a:latin typeface="Sylfaen"/>
              </a:rPr>
              <a:t>0 - Making Music : How can we?</a:t>
            </a:r>
            <a:endParaRPr lang="en-US" altLang="ko-KR" sz="2400">
              <a:solidFill>
                <a:srgbClr val="ffffff"/>
              </a:solidFill>
              <a:latin typeface="Sylfaen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11259" y="1817695"/>
            <a:ext cx="6369481" cy="4777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0" y="0"/>
            <a:ext cx="12192000" cy="1101869"/>
          </a:xfrm>
          <a:prstGeom prst="rect">
            <a:avLst/>
          </a:prstGeom>
          <a:solidFill>
            <a:srgbClr val="858585"/>
          </a:solidFill>
          <a:ln>
            <a:noFill/>
          </a:ln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154016" y="146511"/>
            <a:ext cx="8275164" cy="8231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800">
                <a:solidFill>
                  <a:srgbClr val="404040"/>
                </a:solidFill>
                <a:latin typeface="Sylfaen"/>
              </a:rPr>
              <a:t>1. Base of Idea </a:t>
            </a:r>
            <a:r>
              <a:rPr lang="en-US" altLang="ko-KR" sz="4800">
                <a:solidFill>
                  <a:schemeClr val="lt1"/>
                </a:solidFill>
                <a:latin typeface="Sylfaen"/>
              </a:rPr>
              <a:t> </a:t>
            </a:r>
            <a:endParaRPr lang="en-US" altLang="ko-KR" sz="4800">
              <a:solidFill>
                <a:schemeClr val="lt1"/>
              </a:solidFill>
              <a:latin typeface="Sylfaen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134966" y="1243445"/>
            <a:ext cx="8166288" cy="4501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>
                <a:solidFill>
                  <a:srgbClr val="ffffff"/>
                </a:solidFill>
                <a:latin typeface="Sylfaen"/>
              </a:rPr>
              <a:t>1 - Looping : loop is a </a:t>
            </a:r>
            <a:r>
              <a:rPr lang="en-US" altLang="ko-KR" sz="2400" u="sng">
                <a:solidFill>
                  <a:srgbClr val="ffffff"/>
                </a:solidFill>
                <a:latin typeface="Sylfaen"/>
              </a:rPr>
              <a:t>repeating section</a:t>
            </a:r>
            <a:r>
              <a:rPr lang="en-US" altLang="ko-KR" sz="2400">
                <a:solidFill>
                  <a:srgbClr val="ffffff"/>
                </a:solidFill>
                <a:latin typeface="Sylfaen"/>
              </a:rPr>
              <a:t> of sound material.</a:t>
            </a:r>
            <a:endParaRPr lang="en-US" altLang="ko-KR" sz="2400">
              <a:solidFill>
                <a:srgbClr val="ffffff"/>
              </a:solidFill>
              <a:latin typeface="Sylfaen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4673" y="2728806"/>
            <a:ext cx="4515028" cy="2998260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rcRect l="14870"/>
          <a:stretch>
            <a:fillRect/>
          </a:stretch>
        </p:blipFill>
        <p:spPr>
          <a:xfrm>
            <a:off x="3631120" y="1912102"/>
            <a:ext cx="4962230" cy="2990415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99599" y="3677948"/>
            <a:ext cx="5332629" cy="2732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0" y="0"/>
            <a:ext cx="12192000" cy="1101869"/>
          </a:xfrm>
          <a:prstGeom prst="rect">
            <a:avLst/>
          </a:prstGeom>
          <a:solidFill>
            <a:srgbClr val="858585"/>
          </a:solidFill>
          <a:ln>
            <a:noFill/>
          </a:ln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154016" y="146511"/>
            <a:ext cx="8275164" cy="8231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800">
                <a:solidFill>
                  <a:srgbClr val="404040"/>
                </a:solidFill>
                <a:latin typeface="Sylfaen"/>
              </a:rPr>
              <a:t>1. Base of Idea </a:t>
            </a:r>
            <a:r>
              <a:rPr lang="en-US" altLang="ko-KR" sz="4800">
                <a:solidFill>
                  <a:schemeClr val="lt1"/>
                </a:solidFill>
                <a:latin typeface="Sylfaen"/>
              </a:rPr>
              <a:t> </a:t>
            </a:r>
            <a:endParaRPr lang="en-US" altLang="ko-KR" sz="4800">
              <a:solidFill>
                <a:schemeClr val="lt1"/>
              </a:solidFill>
              <a:latin typeface="Sylfaen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134966" y="1243445"/>
            <a:ext cx="9107964" cy="4501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>
                <a:solidFill>
                  <a:srgbClr val="ffffff"/>
                </a:solidFill>
                <a:latin typeface="Sylfaen"/>
              </a:rPr>
              <a:t>2 - Sampling : To use looping, we need an audio “sample” to loop</a:t>
            </a:r>
            <a:endParaRPr lang="en-US" altLang="ko-KR" sz="2400">
              <a:solidFill>
                <a:srgbClr val="ffffff"/>
              </a:solidFill>
              <a:latin typeface="Sylfaen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rcRect t="14350" b="18260"/>
          <a:stretch>
            <a:fillRect/>
          </a:stretch>
        </p:blipFill>
        <p:spPr>
          <a:xfrm>
            <a:off x="250445" y="1772775"/>
            <a:ext cx="7987057" cy="1677940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8429181" y="2978900"/>
            <a:ext cx="2721885" cy="4501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>
                <a:solidFill>
                  <a:srgbClr val="ffffff"/>
                </a:solidFill>
                <a:latin typeface="Sylfaen"/>
              </a:rPr>
              <a:t>(ex : drum breaks)</a:t>
            </a:r>
            <a:endParaRPr lang="en-US" altLang="ko-KR" sz="2400">
              <a:solidFill>
                <a:srgbClr val="ffffff"/>
              </a:solidFill>
              <a:latin typeface="Sylfaen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855" y="4111607"/>
            <a:ext cx="7987646" cy="2492854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182591" y="3564969"/>
            <a:ext cx="11164499" cy="45267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>
                <a:solidFill>
                  <a:srgbClr val="ffffff"/>
                </a:solidFill>
                <a:latin typeface="Sylfaen"/>
              </a:rPr>
              <a:t>not only looping, but also chop and sticking the sample -&gt; create a new one</a:t>
            </a:r>
            <a:endParaRPr lang="en-US" altLang="ko-KR" sz="2400">
              <a:solidFill>
                <a:srgbClr val="ffffff"/>
              </a:solidFill>
              <a:latin typeface="Sylfaen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8429181" y="6244849"/>
            <a:ext cx="3419703" cy="35961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Sylfaen"/>
              </a:rPr>
              <a:t>divide into chunks</a:t>
            </a:r>
            <a:endParaRPr xmlns:mc="http://schemas.openxmlformats.org/markup-compatibility/2006" xmlns:hp="http://schemas.haansoft.com/office/presentation/8.0" lang="en-US" altLang="ko-KR" mc:Ignorable="hp" hp:hslEmbossed="0">
              <a:solidFill>
                <a:srgbClr val="ffffff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Sylfae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0" y="0"/>
            <a:ext cx="12192000" cy="1101869"/>
          </a:xfrm>
          <a:prstGeom prst="rect">
            <a:avLst/>
          </a:prstGeom>
          <a:solidFill>
            <a:srgbClr val="858585"/>
          </a:solidFill>
          <a:ln>
            <a:noFill/>
          </a:ln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154016" y="146511"/>
            <a:ext cx="8275164" cy="8231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800">
                <a:solidFill>
                  <a:srgbClr val="404040"/>
                </a:solidFill>
                <a:latin typeface="Sylfaen"/>
              </a:rPr>
              <a:t>1. Base of Idea </a:t>
            </a:r>
            <a:r>
              <a:rPr lang="en-US" altLang="ko-KR" sz="4800">
                <a:solidFill>
                  <a:schemeClr val="lt1"/>
                </a:solidFill>
                <a:latin typeface="Sylfaen"/>
              </a:rPr>
              <a:t> </a:t>
            </a:r>
            <a:endParaRPr lang="en-US" altLang="ko-KR" sz="4800">
              <a:solidFill>
                <a:schemeClr val="lt1"/>
              </a:solidFill>
              <a:latin typeface="Sylfaen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134966" y="1243445"/>
            <a:ext cx="9107964" cy="4501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>
                <a:solidFill>
                  <a:srgbClr val="ffffff"/>
                </a:solidFill>
                <a:latin typeface="Sylfaen"/>
              </a:rPr>
              <a:t>We can even add some variations to the loop like this:</a:t>
            </a:r>
            <a:endParaRPr lang="en-US" altLang="ko-KR" sz="2400">
              <a:solidFill>
                <a:srgbClr val="ffffff"/>
              </a:solidFill>
              <a:latin typeface="Sylfaen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2319" y="1703070"/>
            <a:ext cx="6995848" cy="4978980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7949478" y="4272094"/>
            <a:ext cx="2586904" cy="64103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rgbClr val="ffffff"/>
                </a:solidFill>
                <a:latin typeface="Sylfaen"/>
              </a:rPr>
              <a:t>how does it sounds</a:t>
            </a:r>
            <a:endParaRPr lang="en-US" altLang="ko-KR">
              <a:solidFill>
                <a:srgbClr val="ffffff"/>
              </a:solidFill>
              <a:latin typeface="Sylfaen"/>
            </a:endParaRPr>
          </a:p>
          <a:p>
            <a:pPr>
              <a:defRPr/>
            </a:pPr>
            <a:r>
              <a:rPr lang="en-US" altLang="ko-KR">
                <a:solidFill>
                  <a:srgbClr val="ffffff"/>
                </a:solidFill>
                <a:latin typeface="Sylfaen"/>
              </a:rPr>
              <a:t>like?</a:t>
            </a:r>
            <a:endParaRPr lang="en-US" altLang="ko-KR">
              <a:solidFill>
                <a:srgbClr val="ffffff"/>
              </a:solidFill>
              <a:latin typeface="Sylfae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0" y="0"/>
            <a:ext cx="12192000" cy="1101869"/>
          </a:xfrm>
          <a:prstGeom prst="rect">
            <a:avLst/>
          </a:prstGeom>
          <a:solidFill>
            <a:srgbClr val="858585"/>
          </a:solidFill>
          <a:ln>
            <a:noFill/>
          </a:ln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154016" y="146511"/>
            <a:ext cx="8275164" cy="8231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800">
                <a:solidFill>
                  <a:srgbClr val="404040"/>
                </a:solidFill>
                <a:latin typeface="Sylfaen"/>
              </a:rPr>
              <a:t>2. Related Works </a:t>
            </a:r>
            <a:r>
              <a:rPr lang="en-US" altLang="ko-KR" sz="4800">
                <a:solidFill>
                  <a:schemeClr val="lt1"/>
                </a:solidFill>
                <a:latin typeface="Sylfaen"/>
              </a:rPr>
              <a:t> </a:t>
            </a:r>
            <a:endParaRPr lang="en-US" altLang="ko-KR" sz="4800">
              <a:solidFill>
                <a:schemeClr val="lt1"/>
              </a:solidFill>
              <a:latin typeface="Sylfaen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134966" y="1243445"/>
            <a:ext cx="9107964" cy="4501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>
                <a:solidFill>
                  <a:srgbClr val="ffffff"/>
                </a:solidFill>
                <a:latin typeface="Sylfaen"/>
              </a:rPr>
              <a:t>- Representative product : Boss RC-505</a:t>
            </a:r>
            <a:endParaRPr lang="en-US" altLang="ko-KR" sz="2400">
              <a:solidFill>
                <a:srgbClr val="ffffff"/>
              </a:solidFill>
              <a:latin typeface="Sylfaen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288996" y="1760220"/>
            <a:ext cx="8953933" cy="36740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rgbClr val="ffffff"/>
                </a:solidFill>
                <a:hlinkClick r:id="rId2"/>
              </a:rPr>
              <a:t>https://www.youtube.com/watch?v=uJeNnw1Bz74</a:t>
            </a:r>
            <a:endParaRPr lang="en-US" altLang="ko-KR">
              <a:solidFill>
                <a:srgbClr val="ffffff"/>
              </a:solidFill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88255" y="2253451"/>
            <a:ext cx="6615488" cy="4360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0" y="0"/>
            <a:ext cx="12192000" cy="1101869"/>
          </a:xfrm>
          <a:prstGeom prst="rect">
            <a:avLst/>
          </a:prstGeom>
          <a:solidFill>
            <a:srgbClr val="858585"/>
          </a:solidFill>
          <a:ln>
            <a:noFill/>
          </a:ln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154016" y="146511"/>
            <a:ext cx="8275164" cy="8231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800">
                <a:solidFill>
                  <a:srgbClr val="404040"/>
                </a:solidFill>
                <a:latin typeface="Sylfaen"/>
              </a:rPr>
              <a:t>2. Related Works </a:t>
            </a:r>
            <a:r>
              <a:rPr lang="en-US" altLang="ko-KR" sz="4800">
                <a:solidFill>
                  <a:schemeClr val="lt1"/>
                </a:solidFill>
                <a:latin typeface="Sylfaen"/>
              </a:rPr>
              <a:t> </a:t>
            </a:r>
            <a:endParaRPr lang="en-US" altLang="ko-KR" sz="4800">
              <a:solidFill>
                <a:schemeClr val="lt1"/>
              </a:solidFill>
              <a:latin typeface="Sylfaen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134966" y="1243445"/>
            <a:ext cx="9107964" cy="4501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>
                <a:solidFill>
                  <a:srgbClr val="ffffff"/>
                </a:solidFill>
                <a:latin typeface="Sylfaen"/>
              </a:rPr>
              <a:t>- Creating a new loop from sample - “Ball Beats”</a:t>
            </a:r>
            <a:endParaRPr lang="en-US" altLang="ko-KR" sz="2400">
              <a:solidFill>
                <a:srgbClr val="ffffff"/>
              </a:solidFill>
              <a:latin typeface="Sylfaen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288996" y="1760220"/>
            <a:ext cx="8953933" cy="36740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rgbClr val="ffffff"/>
                </a:solidFill>
                <a:hlinkClick r:id="rId2"/>
              </a:rPr>
              <a:t>https://www.youtube.com/watch?v=kIl3cVeDnYo&amp;t=68s</a:t>
            </a:r>
            <a:endParaRPr lang="en-US" altLang="ko-KR">
              <a:solidFill>
                <a:srgbClr val="ffffff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8787" y="2265305"/>
            <a:ext cx="7354426" cy="43711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0" y="0"/>
            <a:ext cx="12192000" cy="1101869"/>
          </a:xfrm>
          <a:prstGeom prst="rect">
            <a:avLst/>
          </a:prstGeom>
          <a:solidFill>
            <a:srgbClr val="858585"/>
          </a:solidFill>
          <a:ln>
            <a:noFill/>
          </a:ln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154016" y="146511"/>
            <a:ext cx="8275164" cy="8231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800">
                <a:solidFill>
                  <a:srgbClr val="404040"/>
                </a:solidFill>
                <a:latin typeface="Sylfaen"/>
              </a:rPr>
              <a:t>2. Related Works </a:t>
            </a:r>
            <a:r>
              <a:rPr lang="en-US" altLang="ko-KR" sz="4800">
                <a:solidFill>
                  <a:schemeClr val="lt1"/>
                </a:solidFill>
                <a:latin typeface="Sylfaen"/>
              </a:rPr>
              <a:t> </a:t>
            </a:r>
            <a:endParaRPr lang="en-US" altLang="ko-KR" sz="4800">
              <a:solidFill>
                <a:schemeClr val="lt1"/>
              </a:solidFill>
              <a:latin typeface="Sylfaen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134966" y="1243445"/>
            <a:ext cx="9107964" cy="4501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>
                <a:solidFill>
                  <a:srgbClr val="ffffff"/>
                </a:solidFill>
                <a:latin typeface="Sylfaen"/>
              </a:rPr>
              <a:t>- Lo-Fi Looper with Tape Effect (with internal recording)</a:t>
            </a:r>
            <a:endParaRPr lang="en-US" altLang="ko-KR" sz="2400">
              <a:solidFill>
                <a:srgbClr val="ffffff"/>
              </a:solidFill>
              <a:latin typeface="Sylfaen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288996" y="1760220"/>
            <a:ext cx="8953933" cy="36740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rgbClr val="ffffff"/>
                </a:solidFill>
                <a:hlinkClick r:id="rId2"/>
              </a:rPr>
              <a:t>https://www.youtube.com/watch?v=0MQ6ciVd2kw</a:t>
            </a:r>
            <a:endParaRPr lang="en-US" altLang="ko-KR">
              <a:solidFill>
                <a:srgbClr val="ffffff"/>
              </a:solidFill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rcRect l="4820"/>
          <a:stretch>
            <a:fillRect/>
          </a:stretch>
        </p:blipFill>
        <p:spPr>
          <a:xfrm>
            <a:off x="2440736" y="2222009"/>
            <a:ext cx="7702781" cy="4465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solidFill>
              <a:schemeClr val="accent1"/>
            </a:solidFill>
          </a:ln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0" y="0"/>
            <a:ext cx="12192000" cy="1101869"/>
          </a:xfrm>
          <a:prstGeom prst="rect">
            <a:avLst/>
          </a:prstGeom>
          <a:solidFill>
            <a:srgbClr val="858585"/>
          </a:solidFill>
          <a:ln>
            <a:noFill/>
          </a:ln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154016" y="146511"/>
            <a:ext cx="8275164" cy="8231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800">
                <a:solidFill>
                  <a:srgbClr val="404040"/>
                </a:solidFill>
                <a:latin typeface="Sylfaen"/>
              </a:rPr>
              <a:t>3. Main Concept </a:t>
            </a:r>
            <a:r>
              <a:rPr lang="en-US" altLang="ko-KR" sz="4800">
                <a:solidFill>
                  <a:schemeClr val="lt1"/>
                </a:solidFill>
                <a:latin typeface="Sylfaen"/>
              </a:rPr>
              <a:t> </a:t>
            </a:r>
            <a:endParaRPr lang="en-US" altLang="ko-KR" sz="4800">
              <a:solidFill>
                <a:schemeClr val="lt1"/>
              </a:solidFill>
              <a:latin typeface="Sylfaen"/>
            </a:endParaRPr>
          </a:p>
        </p:txBody>
      </p:sp>
      <p:sp>
        <p:nvSpPr>
          <p:cNvPr id="18" name=""/>
          <p:cNvSpPr/>
          <p:nvPr/>
        </p:nvSpPr>
        <p:spPr>
          <a:xfrm>
            <a:off x="570417" y="1296266"/>
            <a:ext cx="10975397" cy="465426"/>
          </a:xfrm>
          <a:prstGeom prst="rect">
            <a:avLst/>
          </a:prstGeom>
          <a:solidFill>
            <a:srgbClr val="404040"/>
          </a:solidFill>
          <a:ln>
            <a:solidFill>
              <a:srgbClr val="bfbfbf"/>
            </a:solidFill>
          </a:ln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2000">
                <a:latin typeface="Sylfaen"/>
              </a:rPr>
              <a:t>- implementing the hardware looper, focused on </a:t>
            </a:r>
            <a:r>
              <a:rPr lang="en-US" altLang="ko-KR" sz="2000" u="sng">
                <a:latin typeface="Sylfaen"/>
              </a:rPr>
              <a:t>chopping and sticking</a:t>
            </a:r>
            <a:r>
              <a:rPr lang="en-US" altLang="ko-KR" sz="2000">
                <a:latin typeface="Sylfaen"/>
              </a:rPr>
              <a:t> the audio sample</a:t>
            </a:r>
            <a:endParaRPr lang="en-US" altLang="ko-KR" sz="2000">
              <a:latin typeface="Sylfaen"/>
            </a:endParaRPr>
          </a:p>
        </p:txBody>
      </p:sp>
      <p:sp>
        <p:nvSpPr>
          <p:cNvPr id="21" name=""/>
          <p:cNvSpPr/>
          <p:nvPr/>
        </p:nvSpPr>
        <p:spPr>
          <a:xfrm>
            <a:off x="5083968" y="1991157"/>
            <a:ext cx="6461846" cy="200501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04040"/>
          </a:solidFill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570417" y="2443378"/>
            <a:ext cx="1936910" cy="9094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chemeClr val="lt1"/>
                </a:solidFill>
                <a:latin typeface="Sylfaen"/>
              </a:rPr>
              <a:t>actually can also done with software scale</a:t>
            </a:r>
            <a:endParaRPr lang="en-US" altLang="ko-KR">
              <a:solidFill>
                <a:schemeClr val="lt1"/>
              </a:solidFill>
              <a:latin typeface="Sylfaen"/>
            </a:endParaRPr>
          </a:p>
        </p:txBody>
      </p:sp>
      <p:sp>
        <p:nvSpPr>
          <p:cNvPr id="23" name=""/>
          <p:cNvSpPr/>
          <p:nvPr/>
        </p:nvSpPr>
        <p:spPr>
          <a:xfrm>
            <a:off x="2507327" y="2654183"/>
            <a:ext cx="2306045" cy="4649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5555444" y="2329381"/>
            <a:ext cx="5747472" cy="14310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200">
                <a:solidFill>
                  <a:schemeClr val="lt1"/>
                </a:solidFill>
                <a:latin typeface="Sylfaen"/>
              </a:rPr>
              <a:t>live-looping</a:t>
            </a:r>
            <a:endParaRPr lang="en-US" altLang="ko-KR" sz="2200">
              <a:solidFill>
                <a:schemeClr val="lt1"/>
              </a:solidFill>
              <a:latin typeface="Sylfaen"/>
            </a:endParaRPr>
          </a:p>
          <a:p>
            <a:pPr>
              <a:defRPr/>
            </a:pPr>
            <a:r>
              <a:rPr lang="en-US" altLang="ko-KR" sz="2200">
                <a:solidFill>
                  <a:schemeClr val="lt1"/>
                </a:solidFill>
                <a:latin typeface="Sylfaen"/>
              </a:rPr>
              <a:t>edit patterns / samples </a:t>
            </a:r>
            <a:r>
              <a:rPr lang="en-US" altLang="ko-KR" sz="2200" u="sng">
                <a:solidFill>
                  <a:schemeClr val="lt1"/>
                </a:solidFill>
                <a:latin typeface="Sylfaen"/>
              </a:rPr>
              <a:t>with real-time</a:t>
            </a:r>
            <a:endParaRPr lang="en-US" altLang="ko-KR" sz="2200" u="sng">
              <a:solidFill>
                <a:schemeClr val="lt1"/>
              </a:solidFill>
              <a:latin typeface="Sylfaen"/>
            </a:endParaRPr>
          </a:p>
          <a:p>
            <a:pPr>
              <a:defRPr/>
            </a:pPr>
            <a:r>
              <a:rPr lang="en-US" altLang="ko-KR" sz="2200">
                <a:solidFill>
                  <a:schemeClr val="lt1"/>
                </a:solidFill>
                <a:latin typeface="Sylfaen"/>
              </a:rPr>
              <a:t>add tape effect, retrigger, reverse playing, ... for variations</a:t>
            </a:r>
            <a:endParaRPr lang="en-US" altLang="ko-KR" sz="2200">
              <a:solidFill>
                <a:schemeClr val="lt1"/>
              </a:solidFill>
              <a:latin typeface="Sylfaen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4715" y="3654915"/>
            <a:ext cx="1088343" cy="1101616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38872" y="3684968"/>
            <a:ext cx="1071564" cy="1071564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8513" y="4960344"/>
            <a:ext cx="2221922" cy="634121"/>
          </a:xfrm>
          <a:prstGeom prst="rect">
            <a:avLst/>
          </a:prstGeom>
          <a:solidFill>
            <a:schemeClr val="dk1"/>
          </a:solidFill>
        </p:spPr>
      </p:pic>
      <p:sp>
        <p:nvSpPr>
          <p:cNvPr id="30" name=""/>
          <p:cNvSpPr txBox="1"/>
          <p:nvPr/>
        </p:nvSpPr>
        <p:spPr>
          <a:xfrm>
            <a:off x="4549434" y="5951133"/>
            <a:ext cx="7642566" cy="90686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chemeClr val="lt1"/>
                </a:solidFill>
                <a:latin typeface="Sylfaen"/>
              </a:rPr>
              <a:t>- Spanish guitar drum and bass live loop (reference)</a:t>
            </a:r>
            <a:endParaRPr lang="en-US" altLang="ko-KR">
              <a:solidFill>
                <a:schemeClr val="lt1"/>
              </a:solidFill>
              <a:latin typeface="Sylfaen"/>
            </a:endParaRPr>
          </a:p>
          <a:p>
            <a:pPr algn="ctr">
              <a:defRPr/>
            </a:pPr>
            <a:r>
              <a:rPr lang="en-US" altLang="ko-KR">
                <a:solidFill>
                  <a:schemeClr val="lt1"/>
                </a:solidFill>
                <a:latin typeface="Sylfaen"/>
              </a:rPr>
              <a:t>https://www.youtube.com/watch?v=MZ6jrGiDWcw</a:t>
            </a:r>
            <a:endParaRPr lang="en-US" altLang="ko-KR">
              <a:solidFill>
                <a:schemeClr val="lt1"/>
              </a:solidFill>
              <a:latin typeface="Sylfaen"/>
            </a:endParaRPr>
          </a:p>
          <a:p>
            <a:pPr>
              <a:defRPr/>
            </a:pP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31" name=""/>
          <p:cNvSpPr/>
          <p:nvPr/>
        </p:nvSpPr>
        <p:spPr>
          <a:xfrm>
            <a:off x="5083968" y="4208221"/>
            <a:ext cx="6461846" cy="1661949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04040"/>
          </a:solidFill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2" name=""/>
          <p:cNvSpPr txBox="1"/>
          <p:nvPr/>
        </p:nvSpPr>
        <p:spPr>
          <a:xfrm>
            <a:off x="5441155" y="4495101"/>
            <a:ext cx="5747473" cy="109416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200">
                <a:solidFill>
                  <a:schemeClr val="lt1"/>
                </a:solidFill>
                <a:latin typeface="Sylfaen"/>
              </a:rPr>
              <a:t>live-recording</a:t>
            </a:r>
            <a:endParaRPr lang="en-US" altLang="ko-KR" sz="2200">
              <a:solidFill>
                <a:schemeClr val="lt1"/>
              </a:solidFill>
              <a:latin typeface="Sylfaen"/>
            </a:endParaRPr>
          </a:p>
          <a:p>
            <a:pPr>
              <a:defRPr/>
            </a:pPr>
            <a:r>
              <a:rPr lang="en-US" altLang="ko-KR" sz="2200">
                <a:solidFill>
                  <a:schemeClr val="lt1"/>
                </a:solidFill>
                <a:latin typeface="Sylfaen"/>
              </a:rPr>
              <a:t>can be done with </a:t>
            </a:r>
            <a:r>
              <a:rPr lang="en-US" altLang="ko-KR" sz="2200" u="sng">
                <a:solidFill>
                  <a:schemeClr val="lt1"/>
                </a:solidFill>
                <a:latin typeface="Sylfaen"/>
              </a:rPr>
              <a:t>stereo mix</a:t>
            </a:r>
            <a:r>
              <a:rPr lang="en-US" altLang="ko-KR" sz="2200">
                <a:solidFill>
                  <a:schemeClr val="lt1"/>
                </a:solidFill>
                <a:latin typeface="Sylfaen"/>
              </a:rPr>
              <a:t> or </a:t>
            </a:r>
            <a:r>
              <a:rPr lang="en-US" altLang="ko-KR" sz="2200" u="sng">
                <a:solidFill>
                  <a:schemeClr val="lt1"/>
                </a:solidFill>
                <a:latin typeface="Sylfaen"/>
              </a:rPr>
              <a:t>external sources</a:t>
            </a:r>
            <a:endParaRPr lang="en-US" altLang="ko-KR" sz="2200" u="sng">
              <a:solidFill>
                <a:schemeClr val="lt1"/>
              </a:solidFill>
              <a:latin typeface="Sylfaen"/>
            </a:endParaRPr>
          </a:p>
          <a:p>
            <a:pPr>
              <a:defRPr/>
            </a:pPr>
            <a:r>
              <a:rPr lang="en-US" altLang="ko-KR" sz="2200">
                <a:solidFill>
                  <a:schemeClr val="lt1"/>
                </a:solidFill>
                <a:latin typeface="Sylfaen"/>
              </a:rPr>
              <a:t>-&gt; use the recorded sound as sample</a:t>
            </a:r>
            <a:endParaRPr lang="en-US" altLang="ko-KR" sz="2200">
              <a:solidFill>
                <a:schemeClr val="lt1"/>
              </a:solidFill>
              <a:latin typeface="Sylfaen"/>
            </a:endParaRPr>
          </a:p>
        </p:txBody>
      </p:sp>
      <p:sp>
        <p:nvSpPr>
          <p:cNvPr id="34" name=""/>
          <p:cNvSpPr/>
          <p:nvPr/>
        </p:nvSpPr>
        <p:spPr>
          <a:xfrm>
            <a:off x="3458859" y="4625816"/>
            <a:ext cx="832738" cy="832738"/>
          </a:xfrm>
          <a:prstGeom prst="mathPlus">
            <a:avLst>
              <a:gd name="adj1" fmla="val 27192"/>
            </a:avLst>
          </a:pr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lt1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effectLst/>
      </a:spPr>
      <a:bodyPr anchor="ctr"/>
      <a:lstStyle>
        <a:defPPr algn="ctr">
          <a:defRPr lang="ko-KR" altLang="en-US"/>
        </a:defPPr>
      </a:lstStyle>
      <a:style>
        <a:lnRef idx="2">
          <a:schemeClr val="lt1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HP Inc.</ep:Company>
  <ep:Words>266</ep:Words>
  <ep:PresentationFormat>화면 슬라이드 쇼(4:3)</ep:PresentationFormat>
  <ep:Paragraphs>52</ep:Paragraphs>
  <ep:Slides>16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2024-04-01T09:09:46.287</dcterms:created>
  <dc:creator>sysl6</dc:creator>
  <cp:lastModifiedBy>sysl6</cp:lastModifiedBy>
  <dcterms:modified xsi:type="dcterms:W3CDTF">2024-04-03T09:21:07.919</dcterms:modified>
  <cp:revision>39</cp:revision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